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5"/>
  </p:notesMasterIdLst>
  <p:sldIdLst>
    <p:sldId id="257" r:id="rId3"/>
    <p:sldId id="336" r:id="rId4"/>
    <p:sldId id="313" r:id="rId5"/>
    <p:sldId id="346" r:id="rId6"/>
    <p:sldId id="347" r:id="rId7"/>
    <p:sldId id="316" r:id="rId8"/>
    <p:sldId id="317" r:id="rId9"/>
    <p:sldId id="259" r:id="rId10"/>
    <p:sldId id="348" r:id="rId11"/>
    <p:sldId id="270" r:id="rId12"/>
    <p:sldId id="303" r:id="rId13"/>
    <p:sldId id="296" r:id="rId14"/>
    <p:sldId id="345" r:id="rId15"/>
    <p:sldId id="295" r:id="rId16"/>
    <p:sldId id="344" r:id="rId17"/>
    <p:sldId id="337" r:id="rId18"/>
    <p:sldId id="319" r:id="rId19"/>
    <p:sldId id="311" r:id="rId20"/>
    <p:sldId id="320" r:id="rId21"/>
    <p:sldId id="349" r:id="rId22"/>
    <p:sldId id="324" r:id="rId23"/>
    <p:sldId id="310" r:id="rId24"/>
    <p:sldId id="301" r:id="rId25"/>
    <p:sldId id="338" r:id="rId26"/>
    <p:sldId id="271" r:id="rId27"/>
    <p:sldId id="290" r:id="rId28"/>
    <p:sldId id="339" r:id="rId29"/>
    <p:sldId id="340" r:id="rId30"/>
    <p:sldId id="292" r:id="rId31"/>
    <p:sldId id="322" r:id="rId32"/>
    <p:sldId id="341" r:id="rId33"/>
    <p:sldId id="342" r:id="rId34"/>
    <p:sldId id="343" r:id="rId35"/>
    <p:sldId id="297" r:id="rId36"/>
    <p:sldId id="305" r:id="rId37"/>
    <p:sldId id="306" r:id="rId38"/>
    <p:sldId id="298" r:id="rId39"/>
    <p:sldId id="299" r:id="rId40"/>
    <p:sldId id="300" r:id="rId41"/>
    <p:sldId id="307" r:id="rId42"/>
    <p:sldId id="279" r:id="rId43"/>
    <p:sldId id="28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4D714-2D3A-43F0-BDBA-6B44F9CAEB4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9D09F-26EB-40D3-937A-E34A3355F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E40048A0-9ED6-345C-ED13-455A93F7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>
            <a:extLst>
              <a:ext uri="{FF2B5EF4-FFF2-40B4-BE49-F238E27FC236}">
                <a16:creationId xmlns:a16="http://schemas.microsoft.com/office/drawing/2014/main" id="{3EC1AEA5-2258-4251-B4C0-90B74FAA1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:notes">
            <a:extLst>
              <a:ext uri="{FF2B5EF4-FFF2-40B4-BE49-F238E27FC236}">
                <a16:creationId xmlns:a16="http://schemas.microsoft.com/office/drawing/2014/main" id="{C2AFA2C8-92D7-2007-16F2-14D66CF22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49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C83F0588-10A1-9652-90AF-94C1476C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4313C55D-D927-1D22-1EF6-B7C758A6C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5BDDD9EC-8618-3ABA-E383-9F25E7C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32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0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3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https://www.upworthy.com/real-photo-of-downtown-tokyo-in-1960-before-skyscrapers-were-built-is-blowing-peoples-minds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https://www.reddit.com/media?url=https%3A%2F%2Fpreview.redd.it%2Fgaaf8tz3fss61.jpg%3Fauto%3Dwebp%26s%3Daaf29630be20c40ce53d13a37b93559ab1f9ce9d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https://www.chinadaily.com.cn/opinion/2017-02/17/content_28227785.htm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7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9C4B74E3-0EBC-79EA-444C-743034C9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F919011A-29B9-A387-792F-617920206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80458BE0-6EB7-76D0-82EC-DBB7AD9A8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8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https://maps.lib.utexas.edu/maps/middle_east_and_asia/asia_east_pol_2004.jpg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9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98E-9586-053D-38A3-6C27E5F9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C84C1-858B-D82F-35FD-A1195827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22D04-2B5A-5941-A5CC-34F24F95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D15F7-DCFA-5582-1069-C9FD76C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458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DAA3C-1D73-62B8-3CD2-FFF5B31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7B449-A3EF-90BE-2BC5-89F93FD8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ABE2-9EE8-D7E4-6578-14DE095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77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88FE-64AB-7071-F159-3112258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DD2A-AFCC-87D3-6DA4-1466130C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58C26-2701-AF20-3EB1-DDB4995D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1CBF-34F4-9511-99CE-F47F10E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2E86-0ED3-A072-770A-FB1F25C5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60BA3-FA5F-6517-1048-3C4779D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388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1BCE-1755-5BF3-EF8A-6ADA3854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F6EF1-DEEE-E323-4B57-248A7E7A4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5327-C2A2-6195-B80B-BE5CB5FC2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135CB-1924-98F0-B132-D3B0B011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CCCF9-CC60-E21E-18FA-CCF3013E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122DA-224B-AE43-4427-1475AD4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44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12C-2FEC-4315-C272-FC9E06B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DF909-6602-D2FD-078A-C8BCE62B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F84A-1A3A-DDC5-AB98-06FE40A9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3AB0-F37E-4278-2828-9648C5FC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4D57-8131-6DA5-DDCF-3BE5F442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50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F7DC3-08E1-1001-57B2-A24271C1C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4AC6-C902-E8EA-2A5F-129398FAD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831E-CE0D-2141-22E1-82AA63BA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451E-89AA-B42A-71A9-483AA5C2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BF51-EC01-9F06-2F8D-4DD69BC4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9197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13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9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0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9725" y="5868922"/>
            <a:ext cx="3179762" cy="989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7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1216-0A0B-4DB6-32CA-02FB3C17B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F3483-2A86-A0A4-2676-19C3BB45D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6245-8503-3887-46F6-3303E22B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35F8-57A5-ECF8-E522-B91B01C5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698E5-E0EF-E326-D978-6B835187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46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B0B3-3AAE-AB8D-0FA5-E2F9E49E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E33F-36C5-393C-BC66-A6A65ED5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55AC-2454-53B5-5430-123D63C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B944-022A-46C1-201E-CBC139EC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3850E-B932-D2C0-D298-F0D3FDD5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92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C8F-4428-C4FA-301D-44B8F606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EB35-962D-6786-6EB9-412491A0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CF3C-D481-A8AB-F18B-1039AEB5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5FBE-80B5-34AD-BAD7-C2555C6A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6FEA-79D3-1CD4-C48D-83D810A1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98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2AA-D208-D5F2-BE5E-8B908455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99BE-AF2E-CF57-EC3F-6A04086D9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C72B0-25C3-C317-EDC2-7B6101CE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199D-BAF9-645C-63A7-5F0603A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5DF07-6472-2F94-9279-11E75AB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7237C-4D98-BFA8-098D-DE5B5CFB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50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4650-2EB4-6C3E-4608-8A991C5B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E922-533C-01FA-9164-774D565F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AD40-ABA9-0AF3-05FE-B177C75D8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B02BD-99C2-65CF-5C37-EA0A4FECB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C155C-153F-2948-44A8-0EF144A47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0DE3F-81A5-2336-EAC5-4A7AF1C7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CB89A-C428-DCC2-EA6B-D5EEC1CE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F7620-2787-21F9-3AE2-D96076C8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366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181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F1E39-2B52-D4E4-0E9F-E13E2D2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AD98-3465-1914-C316-EC924738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3D2B-EDA9-54D3-90A7-070DC7AF5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71F-B98F-4AB4-C7B6-A337B063E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19D2-26F0-47BC-7BE1-69974351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ngqian.org/PEEAcla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ingqian.org/officehour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jingqian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body" idx="1"/>
          </p:nvPr>
        </p:nvSpPr>
        <p:spPr>
          <a:xfrm>
            <a:off x="5705474" y="888999"/>
            <a:ext cx="6486525" cy="298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400"/>
            </a:pPr>
            <a:r>
              <a:rPr lang="en-US" altLang="zh-CN" sz="4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The Political Economy of East Asia</a:t>
            </a:r>
          </a:p>
          <a:p>
            <a:pPr algn="ctr">
              <a:buSzPts val="1400"/>
            </a:pP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(BPEP-SHU 9042)</a:t>
            </a:r>
            <a:endParaRPr sz="2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Google Shape;28;p2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1216" y="273050"/>
            <a:ext cx="25971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1390" y="888999"/>
            <a:ext cx="7800231" cy="585016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E6B32-84E0-8FDE-CEF6-60CD706D0457}"/>
              </a:ext>
            </a:extLst>
          </p:cNvPr>
          <p:cNvSpPr txBox="1"/>
          <p:nvPr/>
        </p:nvSpPr>
        <p:spPr>
          <a:xfrm>
            <a:off x="5705474" y="5136627"/>
            <a:ext cx="648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Instructor: JING QIAN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1E2CC-E9E4-4CD0-6A64-DF84D994E13A}"/>
              </a:ext>
            </a:extLst>
          </p:cNvPr>
          <p:cNvSpPr txBox="1"/>
          <p:nvPr/>
        </p:nvSpPr>
        <p:spPr>
          <a:xfrm>
            <a:off x="5705474" y="3696383"/>
            <a:ext cx="6486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Monday &amp; Wednesday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3:45 pm – 5:00 pm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Room E201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1429407" y="2967335"/>
            <a:ext cx="9333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What is this course about?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6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DE588306-C48F-A481-2F88-2A3560F4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53A09-F566-1896-B83D-3BD05B56D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070100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31638-E489-E3BD-7410-A41841CD7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2070100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B1971-F6C1-4696-9A5C-88ED1842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0" y="3305175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 err="1">
                <a:solidFill>
                  <a:srgbClr val="FFFFFF"/>
                </a:solidFill>
                <a:latin typeface="Constantia" panose="02030602050306030303" pitchFamily="18" charset="0"/>
              </a:rPr>
              <a:t>conomy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68DAB-EAB6-7F2A-E274-FE1462482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305175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 err="1">
                <a:solidFill>
                  <a:srgbClr val="FFFFFF"/>
                </a:solidFill>
                <a:latin typeface="Constantia" panose="02030602050306030303" pitchFamily="18" charset="0"/>
              </a:rPr>
              <a:t>olitical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600" b="1" dirty="0">
                <a:latin typeface="Arial Body"/>
                <a:cs typeface="Arial" panose="020B0604020202020204" pitchFamily="34" charset="0"/>
              </a:rPr>
              <a:t>P.E.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433A32-6E2D-2B9D-F993-C4C2277C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2265441"/>
            <a:ext cx="10631214" cy="266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3200" dirty="0">
                <a:latin typeface="Arial Body"/>
              </a:rPr>
              <a:t>Political Economy</a:t>
            </a: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2800" b="1" dirty="0">
                <a:solidFill>
                  <a:srgbClr val="7030A0"/>
                </a:solidFill>
                <a:latin typeface="Arial Body"/>
              </a:rPr>
              <a:t>Economics: </a:t>
            </a: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2800" b="1" dirty="0">
                <a:solidFill>
                  <a:srgbClr val="7030A0"/>
                </a:solidFill>
                <a:latin typeface="Arial Body"/>
              </a:rPr>
              <a:t>Politics:</a:t>
            </a: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endParaRPr lang="en-US" altLang="en-US" sz="2800" dirty="0">
              <a:latin typeface="Arial Bod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FB1F4-5C1C-A178-535D-86F298EEC12E}"/>
              </a:ext>
            </a:extLst>
          </p:cNvPr>
          <p:cNvSpPr txBox="1"/>
          <p:nvPr/>
        </p:nvSpPr>
        <p:spPr>
          <a:xfrm>
            <a:off x="3686174" y="29766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ody"/>
                <a:ea typeface="+mn-ea"/>
                <a:cs typeface="+mn-cs"/>
              </a:rPr>
              <a:t>distribution of scarce resources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D2B60-6FD9-72E1-4964-7EB5F8400B41}"/>
              </a:ext>
            </a:extLst>
          </p:cNvPr>
          <p:cNvSpPr txBox="1"/>
          <p:nvPr/>
        </p:nvSpPr>
        <p:spPr>
          <a:xfrm>
            <a:off x="3686174" y="3687767"/>
            <a:ext cx="8477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ody"/>
                <a:ea typeface="+mn-ea"/>
                <a:cs typeface="+mn-cs"/>
              </a:rPr>
              <a:t>the role of the state in such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43E3-9EB6-9E97-0B1D-85614DEF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AACF4E-38F2-70F5-F400-864AB11F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285" y="0"/>
            <a:ext cx="5680239" cy="69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4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will we cover in this course?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433A32-6E2D-2B9D-F993-C4C2277C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64" y="2041023"/>
            <a:ext cx="5784608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Module I: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Historical and Institutional Foundations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CC50A55-E3F6-5749-4626-0A4FE4A13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64" y="2821501"/>
            <a:ext cx="6677236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Module II: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Economic Development and Transition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D5871-1AD6-735A-09E4-9B17CE0E5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64" y="3665171"/>
            <a:ext cx="5784608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Module III: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Topics in Political Economy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2422DD0-39AD-B17F-6DEC-0299E75C1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63" y="4508841"/>
            <a:ext cx="7578573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Module IV: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East Asia in a Deeply Interdependent World</a:t>
            </a:r>
          </a:p>
        </p:txBody>
      </p:sp>
    </p:spTree>
    <p:extLst>
      <p:ext uri="{BB962C8B-B14F-4D97-AF65-F5344CB8AC3E}">
        <p14:creationId xmlns:p14="http://schemas.microsoft.com/office/powerpoint/2010/main" val="331435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F1B46-C50A-1A8E-EF84-84F5A69E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7574D-0432-2E13-6BCF-A35AC32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23" y="1560418"/>
            <a:ext cx="8631953" cy="440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7F7993-99B0-0767-89A3-63F6BF828B98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will we cover in this course?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9EF5C-EC8C-A230-DCA6-F9E40F2C61D5}"/>
              </a:ext>
            </a:extLst>
          </p:cNvPr>
          <p:cNvSpPr txBox="1"/>
          <p:nvPr/>
        </p:nvSpPr>
        <p:spPr>
          <a:xfrm>
            <a:off x="1780023" y="6356350"/>
            <a:ext cx="266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342399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907539-F26E-C669-48B4-EDED2AEC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E68AD-CF1C-2725-E594-D48F714F2549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this class be taught?</a:t>
            </a:r>
            <a:endParaRPr lang="en-US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300DE-9EA0-0716-3961-A090FD67E623}"/>
              </a:ext>
            </a:extLst>
          </p:cNvPr>
          <p:cNvSpPr txBox="1"/>
          <p:nvPr/>
        </p:nvSpPr>
        <p:spPr>
          <a:xfrm>
            <a:off x="951326" y="1901664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Lectures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26923-FF89-6131-1F91-6795A225B14D}"/>
              </a:ext>
            </a:extLst>
          </p:cNvPr>
          <p:cNvSpPr txBox="1"/>
          <p:nvPr/>
        </p:nvSpPr>
        <p:spPr>
          <a:xfrm>
            <a:off x="880987" y="3277590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Guest 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CD8B1-5DAB-5273-C00E-65CEB7C4495D}"/>
              </a:ext>
            </a:extLst>
          </p:cNvPr>
          <p:cNvSpPr txBox="1"/>
          <p:nvPr/>
        </p:nvSpPr>
        <p:spPr>
          <a:xfrm>
            <a:off x="5543004" y="2194052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Field Trips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0CCCE-B54C-90EA-65B0-A69018401320}"/>
              </a:ext>
            </a:extLst>
          </p:cNvPr>
          <p:cNvSpPr txBox="1"/>
          <p:nvPr/>
        </p:nvSpPr>
        <p:spPr>
          <a:xfrm>
            <a:off x="5543004" y="4216142"/>
            <a:ext cx="627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Movie-watching?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1061F-2D67-A98F-BB9E-94DFAF43144E}"/>
              </a:ext>
            </a:extLst>
          </p:cNvPr>
          <p:cNvSpPr txBox="1"/>
          <p:nvPr/>
        </p:nvSpPr>
        <p:spPr>
          <a:xfrm>
            <a:off x="3767710" y="5823066"/>
            <a:ext cx="627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Suggestions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47EE2-12CB-FF2C-E0B1-55A84ED733DA}"/>
              </a:ext>
            </a:extLst>
          </p:cNvPr>
          <p:cNvSpPr txBox="1"/>
          <p:nvPr/>
        </p:nvSpPr>
        <p:spPr>
          <a:xfrm>
            <a:off x="1204837" y="4550328"/>
            <a:ext cx="3659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Library Workshop</a:t>
            </a:r>
          </a:p>
        </p:txBody>
      </p:sp>
    </p:spTree>
    <p:extLst>
      <p:ext uri="{BB962C8B-B14F-4D97-AF65-F5344CB8AC3E}">
        <p14:creationId xmlns:p14="http://schemas.microsoft.com/office/powerpoint/2010/main" val="1576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07D43C27-D0E6-2D85-A6D6-C77D4399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F0E56-C21E-8CFA-9225-40485211B4C1}"/>
              </a:ext>
            </a:extLst>
          </p:cNvPr>
          <p:cNvSpPr txBox="1"/>
          <p:nvPr/>
        </p:nvSpPr>
        <p:spPr>
          <a:xfrm>
            <a:off x="493985" y="249377"/>
            <a:ext cx="73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Guest Lecture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71A895-323E-B1B6-6496-C1BD6F0547B2}"/>
              </a:ext>
            </a:extLst>
          </p:cNvPr>
          <p:cNvGrpSpPr/>
          <p:nvPr/>
        </p:nvGrpSpPr>
        <p:grpSpPr>
          <a:xfrm>
            <a:off x="6694497" y="1061488"/>
            <a:ext cx="5003518" cy="5213493"/>
            <a:chOff x="159780" y="1395651"/>
            <a:chExt cx="5003518" cy="5213493"/>
          </a:xfrm>
        </p:grpSpPr>
        <p:pic>
          <p:nvPicPr>
            <p:cNvPr id="2050" name="Picture 2" descr="Peking University - Wikipedia">
              <a:extLst>
                <a:ext uri="{FF2B5EF4-FFF2-40B4-BE49-F238E27FC236}">
                  <a16:creationId xmlns:a16="http://schemas.microsoft.com/office/drawing/2014/main" id="{571C501B-8EC0-4B27-93AD-4F91DCF38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80" y="1395651"/>
              <a:ext cx="1669596" cy="1669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F6D67E-ECE4-809B-2800-0F5803E8B215}"/>
                </a:ext>
              </a:extLst>
            </p:cNvPr>
            <p:cNvGrpSpPr/>
            <p:nvPr/>
          </p:nvGrpSpPr>
          <p:grpSpPr>
            <a:xfrm>
              <a:off x="620758" y="5012807"/>
              <a:ext cx="2795452" cy="1430036"/>
              <a:chOff x="113211" y="4639279"/>
              <a:chExt cx="4354286" cy="2227470"/>
            </a:xfrm>
          </p:grpSpPr>
          <p:pic>
            <p:nvPicPr>
              <p:cNvPr id="2052" name="Picture 4" descr="NUS Identity - Logo Colour and Background">
                <a:extLst>
                  <a:ext uri="{FF2B5EF4-FFF2-40B4-BE49-F238E27FC236}">
                    <a16:creationId xmlns:a16="http://schemas.microsoft.com/office/drawing/2014/main" id="{53E7FD8C-79D3-39D1-5FF9-EFC49C77B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9" t="21333" r="13539" b="23302"/>
              <a:stretch>
                <a:fillRect/>
              </a:stretch>
            </p:blipFill>
            <p:spPr bwMode="auto">
              <a:xfrm>
                <a:off x="671071" y="4639279"/>
                <a:ext cx="2995749" cy="1422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A7A9DDE3-D802-2569-61AE-AADB41722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1" r="8629"/>
              <a:stretch>
                <a:fillRect/>
              </a:stretch>
            </p:blipFill>
            <p:spPr bwMode="auto">
              <a:xfrm>
                <a:off x="113211" y="6062096"/>
                <a:ext cx="4354286" cy="804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 descr="Media - Duke Kunshan University">
              <a:extLst>
                <a:ext uri="{FF2B5EF4-FFF2-40B4-BE49-F238E27FC236}">
                  <a16:creationId xmlns:a16="http://schemas.microsoft.com/office/drawing/2014/main" id="{7357FCF5-B2D4-C756-8567-143FD43C5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696" y="1478127"/>
              <a:ext cx="2972504" cy="95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909E7E5-2775-825E-4274-99D0D7C38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864" y="4306969"/>
              <a:ext cx="2492168" cy="62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AC0FF4-2210-78A9-B5B4-E902BBDD9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5625" y="3183409"/>
              <a:ext cx="1364914" cy="1711235"/>
            </a:xfrm>
            <a:prstGeom prst="rect">
              <a:avLst/>
            </a:prstGeom>
          </p:spPr>
        </p:pic>
        <p:pic>
          <p:nvPicPr>
            <p:cNvPr id="2062" name="Picture 14" descr="Shanghai Jiao Tong University - Wikipedia">
              <a:extLst>
                <a:ext uri="{FF2B5EF4-FFF2-40B4-BE49-F238E27FC236}">
                  <a16:creationId xmlns:a16="http://schemas.microsoft.com/office/drawing/2014/main" id="{96CB35BB-2676-D4A7-439A-6F541E9A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712" y="2664052"/>
              <a:ext cx="1565638" cy="1565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7D41C9-B3DE-1334-E0B2-70D1EA69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05948" y="4894644"/>
              <a:ext cx="1657350" cy="17145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32B2F-7E22-9225-074C-66AEBC8C044A}"/>
              </a:ext>
            </a:extLst>
          </p:cNvPr>
          <p:cNvGrpSpPr/>
          <p:nvPr/>
        </p:nvGrpSpPr>
        <p:grpSpPr>
          <a:xfrm>
            <a:off x="493985" y="1498466"/>
            <a:ext cx="5001933" cy="4550720"/>
            <a:chOff x="493985" y="1498466"/>
            <a:chExt cx="5001933" cy="4550720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16943051-6BE9-9929-A81A-F004F7062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81" y="1498466"/>
              <a:ext cx="205581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Flag of Japan - Wikipedia">
              <a:extLst>
                <a:ext uri="{FF2B5EF4-FFF2-40B4-BE49-F238E27FC236}">
                  <a16:creationId xmlns:a16="http://schemas.microsoft.com/office/drawing/2014/main" id="{3EFC1886-4483-DCE8-CD65-CD4CECC4C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5" y="4119155"/>
              <a:ext cx="205581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Flag of Singapore - Wikipedia">
              <a:extLst>
                <a:ext uri="{FF2B5EF4-FFF2-40B4-BE49-F238E27FC236}">
                  <a16:creationId xmlns:a16="http://schemas.microsoft.com/office/drawing/2014/main" id="{1B407465-9B63-A061-FE75-BA25C5F01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666" y="2542847"/>
              <a:ext cx="2055813" cy="137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Flag of South Korea - Wikipedia">
              <a:extLst>
                <a:ext uri="{FF2B5EF4-FFF2-40B4-BE49-F238E27FC236}">
                  <a16:creationId xmlns:a16="http://schemas.microsoft.com/office/drawing/2014/main" id="{90D55E93-E7C0-6C1C-3E3A-32B5CF966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691" y="4678644"/>
              <a:ext cx="2054227" cy="137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35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68C31-EA3F-6734-4C7D-1995316BFBD2}"/>
              </a:ext>
            </a:extLst>
          </p:cNvPr>
          <p:cNvSpPr txBox="1"/>
          <p:nvPr/>
        </p:nvSpPr>
        <p:spPr>
          <a:xfrm>
            <a:off x="136934" y="49394"/>
            <a:ext cx="110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Confirmed Guest Lecturers        </a:t>
            </a: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(Attendance Required)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111728-CA3C-D4AE-52E7-90925B77DBF2}"/>
              </a:ext>
            </a:extLst>
          </p:cNvPr>
          <p:cNvGrpSpPr/>
          <p:nvPr/>
        </p:nvGrpSpPr>
        <p:grpSpPr>
          <a:xfrm>
            <a:off x="314640" y="824730"/>
            <a:ext cx="2417649" cy="2987939"/>
            <a:chOff x="340766" y="1558864"/>
            <a:chExt cx="2417649" cy="29879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97DBA-115A-9653-8C89-84AC84643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48"/>
            <a:stretch>
              <a:fillRect/>
            </a:stretch>
          </p:blipFill>
          <p:spPr bwMode="auto">
            <a:xfrm>
              <a:off x="715470" y="1558864"/>
              <a:ext cx="1664008" cy="187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CBB57A-A58D-57FA-704D-16635E7309E6}"/>
                </a:ext>
              </a:extLst>
            </p:cNvPr>
            <p:cNvSpPr txBox="1"/>
            <p:nvPr/>
          </p:nvSpPr>
          <p:spPr>
            <a:xfrm>
              <a:off x="340766" y="3623473"/>
              <a:ext cx="24176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February 25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Sifan Xue</a:t>
              </a:r>
            </a:p>
            <a:p>
              <a:pPr algn="ctr"/>
              <a:r>
                <a:rPr lang="en-US" sz="1200" dirty="0">
                  <a:solidFill>
                    <a:srgbClr val="57068C"/>
                  </a:solidFill>
                </a:rPr>
                <a:t>National School of Development,</a:t>
              </a:r>
            </a:p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Peking University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721D48-9FC3-E94A-C70C-AD7256ACDCB3}"/>
              </a:ext>
            </a:extLst>
          </p:cNvPr>
          <p:cNvGrpSpPr/>
          <p:nvPr/>
        </p:nvGrpSpPr>
        <p:grpSpPr>
          <a:xfrm>
            <a:off x="2835968" y="824730"/>
            <a:ext cx="2759858" cy="2987939"/>
            <a:chOff x="2862094" y="1558864"/>
            <a:chExt cx="2759858" cy="298793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EB64D2-C41E-80C5-FD75-C144FD577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1276" y="1558864"/>
              <a:ext cx="1870137" cy="187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210466-2682-1DBB-1655-460938CCB1AE}"/>
                </a:ext>
              </a:extLst>
            </p:cNvPr>
            <p:cNvSpPr txBox="1"/>
            <p:nvPr/>
          </p:nvSpPr>
          <p:spPr>
            <a:xfrm>
              <a:off x="2862094" y="3623473"/>
              <a:ext cx="27598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March 4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Zeren Li</a:t>
              </a:r>
            </a:p>
            <a:p>
              <a:pPr algn="ctr"/>
              <a:r>
                <a:rPr lang="en-US" sz="1200" dirty="0">
                  <a:solidFill>
                    <a:srgbClr val="57068C"/>
                  </a:solidFill>
                </a:rPr>
                <a:t>Lee Kuan Yew School of Public Policy</a:t>
              </a:r>
            </a:p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National University of Singapore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B023-E6D2-0953-4CBC-6FD65A042C54}"/>
              </a:ext>
            </a:extLst>
          </p:cNvPr>
          <p:cNvGrpSpPr/>
          <p:nvPr/>
        </p:nvGrpSpPr>
        <p:grpSpPr>
          <a:xfrm>
            <a:off x="8660653" y="824728"/>
            <a:ext cx="3110146" cy="2987941"/>
            <a:chOff x="5725631" y="1558864"/>
            <a:chExt cx="3110146" cy="29879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87E2A3-71CA-E155-8D61-A4907BC11899}"/>
                </a:ext>
              </a:extLst>
            </p:cNvPr>
            <p:cNvSpPr txBox="1"/>
            <p:nvPr/>
          </p:nvSpPr>
          <p:spPr>
            <a:xfrm>
              <a:off x="5725631" y="3623475"/>
              <a:ext cx="31101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March 16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Sayumi Miyano</a:t>
              </a:r>
            </a:p>
            <a:p>
              <a:pPr algn="ctr"/>
              <a:r>
                <a:rPr lang="en-US" sz="1200" dirty="0">
                  <a:solidFill>
                    <a:srgbClr val="57068C"/>
                  </a:solidFill>
                </a:rPr>
                <a:t>Osaka School of International Public Policy</a:t>
              </a:r>
            </a:p>
            <a:p>
              <a:pPr algn="ctr"/>
              <a:r>
                <a:rPr lang="en-US" altLang="zh-CN" sz="1400" dirty="0">
                  <a:solidFill>
                    <a:srgbClr val="57068C"/>
                  </a:solidFill>
                </a:rPr>
                <a:t>Osaka University</a:t>
              </a:r>
              <a:endParaRPr lang="en-US" sz="1400" dirty="0">
                <a:solidFill>
                  <a:srgbClr val="57068C"/>
                </a:solidFill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ACB1C26-C4A0-9F45-0513-92FDC9C65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45635" y="1558864"/>
              <a:ext cx="1870137" cy="187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0418DF-4A66-6AF9-0BA8-051164FAB294}"/>
              </a:ext>
            </a:extLst>
          </p:cNvPr>
          <p:cNvGrpSpPr/>
          <p:nvPr/>
        </p:nvGrpSpPr>
        <p:grpSpPr>
          <a:xfrm>
            <a:off x="4243460" y="4007141"/>
            <a:ext cx="2937021" cy="2793465"/>
            <a:chOff x="8964940" y="1558864"/>
            <a:chExt cx="2937021" cy="279346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C73D9AD-50C6-BFF6-0FE0-8217F9738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77"/>
            <a:stretch>
              <a:fillRect/>
            </a:stretch>
          </p:blipFill>
          <p:spPr bwMode="auto">
            <a:xfrm>
              <a:off x="9542584" y="1558864"/>
              <a:ext cx="1730763" cy="187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F2F51-D6EC-ACEA-9637-F1B7E59B3302}"/>
                </a:ext>
              </a:extLst>
            </p:cNvPr>
            <p:cNvSpPr txBox="1"/>
            <p:nvPr/>
          </p:nvSpPr>
          <p:spPr>
            <a:xfrm>
              <a:off x="8964940" y="3428999"/>
              <a:ext cx="2937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April 22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Chen Xiang</a:t>
              </a:r>
            </a:p>
            <a:p>
              <a:pPr algn="ctr"/>
              <a:r>
                <a:rPr lang="en-US" sz="1200" dirty="0">
                  <a:solidFill>
                    <a:srgbClr val="57068C"/>
                  </a:solidFill>
                </a:rPr>
                <a:t>School of International and Public Affairs</a:t>
              </a:r>
            </a:p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Shanghai Jiao Tong University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CF5A6C-6D00-D82D-B0C7-22C5384AA778}"/>
              </a:ext>
            </a:extLst>
          </p:cNvPr>
          <p:cNvGrpSpPr/>
          <p:nvPr/>
        </p:nvGrpSpPr>
        <p:grpSpPr>
          <a:xfrm>
            <a:off x="6096000" y="824730"/>
            <a:ext cx="2196435" cy="2798369"/>
            <a:chOff x="2118654" y="4038939"/>
            <a:chExt cx="2196435" cy="279836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30834D-EB70-8D06-886B-F2351D02A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5" b="5045"/>
            <a:stretch/>
          </p:blipFill>
          <p:spPr bwMode="auto">
            <a:xfrm>
              <a:off x="2379478" y="4038939"/>
              <a:ext cx="1664008" cy="187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14B7D-DE1D-56BA-B964-8F58297A0420}"/>
                </a:ext>
              </a:extLst>
            </p:cNvPr>
            <p:cNvSpPr txBox="1"/>
            <p:nvPr/>
          </p:nvSpPr>
          <p:spPr>
            <a:xfrm>
              <a:off x="2118654" y="6098644"/>
              <a:ext cx="21964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March 11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Jianzi He</a:t>
              </a:r>
              <a:endParaRPr lang="en-US" sz="1200" dirty="0">
                <a:solidFill>
                  <a:srgbClr val="57068C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Duke Kunshan University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60B129-8F24-6374-ED81-A4876E225B30}"/>
              </a:ext>
            </a:extLst>
          </p:cNvPr>
          <p:cNvGrpSpPr/>
          <p:nvPr/>
        </p:nvGrpSpPr>
        <p:grpSpPr>
          <a:xfrm>
            <a:off x="1605817" y="4007142"/>
            <a:ext cx="1726144" cy="2734827"/>
            <a:chOff x="5214105" y="4038939"/>
            <a:chExt cx="1726144" cy="2734827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DAC8105-F070-BA66-9F8D-8299267AD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7" t="6657" r="13508" b="38609"/>
            <a:stretch>
              <a:fillRect/>
            </a:stretch>
          </p:blipFill>
          <p:spPr bwMode="auto">
            <a:xfrm>
              <a:off x="5251751" y="4038939"/>
              <a:ext cx="1688498" cy="187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CF4E74-F3C7-9709-E8F7-E4CE0D12957F}"/>
                </a:ext>
              </a:extLst>
            </p:cNvPr>
            <p:cNvSpPr txBox="1"/>
            <p:nvPr/>
          </p:nvSpPr>
          <p:spPr>
            <a:xfrm>
              <a:off x="5214105" y="6035102"/>
              <a:ext cx="162897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March 30</a:t>
              </a:r>
            </a:p>
            <a:p>
              <a:pPr algn="ctr"/>
              <a:r>
                <a:rPr lang="en-US" altLang="zh-CN" sz="1400" b="1" dirty="0">
                  <a:solidFill>
                    <a:srgbClr val="57068C"/>
                  </a:solidFill>
                </a:rPr>
                <a:t>Jie Huang</a:t>
              </a:r>
              <a:endParaRPr lang="en-US" sz="1200" dirty="0">
                <a:solidFill>
                  <a:srgbClr val="57068C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Nanjing University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635D9-E6F7-E911-BC89-4866E53A74FF}"/>
              </a:ext>
            </a:extLst>
          </p:cNvPr>
          <p:cNvGrpSpPr/>
          <p:nvPr/>
        </p:nvGrpSpPr>
        <p:grpSpPr>
          <a:xfrm>
            <a:off x="8010957" y="4007141"/>
            <a:ext cx="2186817" cy="2734830"/>
            <a:chOff x="7845663" y="4038939"/>
            <a:chExt cx="2186817" cy="27348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BB4658-3673-E8A7-E2B5-FD081F618682}"/>
                </a:ext>
              </a:extLst>
            </p:cNvPr>
            <p:cNvSpPr txBox="1"/>
            <p:nvPr/>
          </p:nvSpPr>
          <p:spPr>
            <a:xfrm>
              <a:off x="7845663" y="6035105"/>
              <a:ext cx="21868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7068C"/>
                  </a:solidFill>
                </a:rPr>
                <a:t>April 29</a:t>
              </a:r>
            </a:p>
            <a:p>
              <a:pPr algn="ctr"/>
              <a:r>
                <a:rPr lang="en-US" sz="1400" b="1" dirty="0">
                  <a:solidFill>
                    <a:srgbClr val="57068C"/>
                  </a:solidFill>
                </a:rPr>
                <a:t>Jieun Kim</a:t>
              </a:r>
            </a:p>
            <a:p>
              <a:pPr algn="ctr"/>
              <a:r>
                <a:rPr lang="en-US" altLang="zh-CN" sz="1400" dirty="0">
                  <a:solidFill>
                    <a:srgbClr val="57068C"/>
                  </a:solidFill>
                </a:rPr>
                <a:t>Seoul National University</a:t>
              </a:r>
              <a:endParaRPr lang="en-US" sz="1400" dirty="0">
                <a:solidFill>
                  <a:srgbClr val="57068C"/>
                </a:solidFill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D662D88-FC6F-5223-04C6-4ED8B46AE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r="2038"/>
            <a:stretch>
              <a:fillRect/>
            </a:stretch>
          </p:blipFill>
          <p:spPr bwMode="auto">
            <a:xfrm>
              <a:off x="8047524" y="4038939"/>
              <a:ext cx="1783093" cy="187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8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D02742-0A7F-DF4C-3D7F-B9836515B493}"/>
              </a:ext>
            </a:extLst>
          </p:cNvPr>
          <p:cNvSpPr txBox="1"/>
          <p:nvPr/>
        </p:nvSpPr>
        <p:spPr>
          <a:xfrm>
            <a:off x="493985" y="415157"/>
            <a:ext cx="732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Confirmed Field Trips</a:t>
            </a:r>
          </a:p>
          <a:p>
            <a:pPr lvl="0">
              <a:defRPr/>
            </a:pPr>
            <a:r>
              <a:rPr lang="en-US" sz="2000" i="1" dirty="0">
                <a:solidFill>
                  <a:srgbClr val="57068C"/>
                </a:solidFill>
              </a:rPr>
              <a:t>(Attendance Required)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Director General, Office of the President | NDB - New Development Bank">
            <a:extLst>
              <a:ext uri="{FF2B5EF4-FFF2-40B4-BE49-F238E27FC236}">
                <a16:creationId xmlns:a16="http://schemas.microsoft.com/office/drawing/2014/main" id="{2B518477-89F8-6D2F-D0B0-3FB8C97E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4" y="2183674"/>
            <a:ext cx="5174911" cy="19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70762-F270-6FC6-0D5E-C52D20D0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18" y="2183674"/>
            <a:ext cx="3248025" cy="1933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DD0CE-D0F3-47F3-947D-D24220D33E67}"/>
              </a:ext>
            </a:extLst>
          </p:cNvPr>
          <p:cNvSpPr txBox="1"/>
          <p:nvPr/>
        </p:nvSpPr>
        <p:spPr>
          <a:xfrm>
            <a:off x="1444237" y="4507093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7068C"/>
                </a:solidFill>
              </a:rPr>
              <a:t>Friday, February 6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2:00 – 4:00 PM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New Development Bank Headquarters</a:t>
            </a:r>
            <a:endParaRPr lang="en-US" sz="1600" dirty="0">
              <a:solidFill>
                <a:srgbClr val="57068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175B8-0836-D824-D126-61C19967AEBA}"/>
              </a:ext>
            </a:extLst>
          </p:cNvPr>
          <p:cNvSpPr txBox="1"/>
          <p:nvPr/>
        </p:nvSpPr>
        <p:spPr>
          <a:xfrm>
            <a:off x="6680314" y="4507092"/>
            <a:ext cx="465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7068C"/>
                </a:solidFill>
              </a:rPr>
              <a:t>Friday, March 13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4:00 – 5:30 PM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American Chamber of Commerce in Shanghai</a:t>
            </a:r>
            <a:endParaRPr lang="en-US" sz="1600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c Resources - NYU Stern">
            <a:extLst>
              <a:ext uri="{FF2B5EF4-FFF2-40B4-BE49-F238E27FC236}">
                <a16:creationId xmlns:a16="http://schemas.microsoft.com/office/drawing/2014/main" id="{0A26FF90-09F1-31B3-09F5-42E79782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6" y="1820092"/>
            <a:ext cx="6057869" cy="493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ources - NYU Stern">
            <a:extLst>
              <a:ext uri="{FF2B5EF4-FFF2-40B4-BE49-F238E27FC236}">
                <a16:creationId xmlns:a16="http://schemas.microsoft.com/office/drawing/2014/main" id="{9296808D-E4D7-7F15-EEF3-A525E4D7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332" y="1619793"/>
            <a:ext cx="2346960" cy="26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6FDDF-740B-189F-D2C5-08D02B27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31" y="4440253"/>
            <a:ext cx="5104762" cy="21333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80EEB-B451-9453-D527-D2A713405099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600" b="1" dirty="0">
                <a:latin typeface="Arial Body"/>
                <a:cs typeface="Arial" panose="020B0604020202020204" pitchFamily="34" charset="0"/>
              </a:rPr>
              <a:t>Welcome!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0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9F6F2F-3160-ACE9-C195-9A0E75184B90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Library Workshop: Wednesday, Jan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DB36F-0EE3-D413-F1F0-F23B9157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703"/>
            <a:ext cx="12192000" cy="53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3AB-957A-4E04-EEA8-2345F587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E1C27C-A586-95C0-ABC1-8D5C57E3EB75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Note on Guest Lecture and Field Trip Attendance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06E27A9-444D-BE77-3B3A-8B68E0599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2525958"/>
            <a:ext cx="5102868" cy="3001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All guest lectures will be scheduled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3:45 – 5:00PM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(Monday or Wednesday).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Attendance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guest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lectures are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required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Materials from guest lectures will be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covered in quizzes.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Zoom recordings are available for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approved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absence, with a brief note submission.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CE357-D9E8-3E28-06C7-4F77A3DC1436}"/>
              </a:ext>
            </a:extLst>
          </p:cNvPr>
          <p:cNvSpPr txBox="1"/>
          <p:nvPr/>
        </p:nvSpPr>
        <p:spPr>
          <a:xfrm>
            <a:off x="668016" y="1564157"/>
            <a:ext cx="467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Guest Lectures</a:t>
            </a:r>
            <a:endParaRPr lang="en-US" sz="2400" b="1" dirty="0">
              <a:solidFill>
                <a:srgbClr val="57068C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AD1877-11B7-E1E4-4EE3-3E8E260F4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432" y="2509013"/>
            <a:ext cx="5102868" cy="297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Attendance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the field trips are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required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Please </a:t>
            </a:r>
            <a:r>
              <a:rPr lang="en-US" altLang="en-US" sz="1600" noProof="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plan ahead</a:t>
            </a: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to avoid time conflicts.</a:t>
            </a:r>
          </a:p>
          <a:p>
            <a:pPr marL="285750" indent="-28575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Materials from field trips will be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covered in quizzes.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Absence from field trips needs </a:t>
            </a:r>
            <a:r>
              <a:rPr lang="en-US" altLang="en-US" sz="1600" noProof="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instructor approval</a:t>
            </a: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Otherwise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</a:rPr>
              <a:t>, it would be considered as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</a:rPr>
              <a:t>unexcused absence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B0305-FCDA-D807-7C42-822610413CAA}"/>
              </a:ext>
            </a:extLst>
          </p:cNvPr>
          <p:cNvSpPr txBox="1"/>
          <p:nvPr/>
        </p:nvSpPr>
        <p:spPr>
          <a:xfrm>
            <a:off x="6783066" y="1564157"/>
            <a:ext cx="467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Field Trips</a:t>
            </a:r>
            <a:endParaRPr lang="en-US" sz="2400" b="1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CC1BE80F-C3BD-F5CD-2AD6-BA3CFA106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85C56-6D61-3E19-7F8A-932A247A547B}"/>
              </a:ext>
            </a:extLst>
          </p:cNvPr>
          <p:cNvSpPr txBox="1"/>
          <p:nvPr/>
        </p:nvSpPr>
        <p:spPr>
          <a:xfrm>
            <a:off x="0" y="151001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are YOUR </a:t>
            </a: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responsibilities in this class?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35170-9C30-060D-0F9D-FCBF668D0347}"/>
              </a:ext>
            </a:extLst>
          </p:cNvPr>
          <p:cNvSpPr txBox="1"/>
          <p:nvPr/>
        </p:nvSpPr>
        <p:spPr>
          <a:xfrm>
            <a:off x="0" y="377833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Go to the syllabus!</a:t>
            </a:r>
          </a:p>
          <a:p>
            <a:pPr algn="ctr"/>
            <a:r>
              <a:rPr lang="en-US" sz="40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jingqian.org/PEEAclass</a:t>
            </a:r>
            <a:endParaRPr lang="en-US" sz="4000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5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Readings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A1D328-A930-CD1E-A4EC-5090B8BC7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82" y="1957453"/>
            <a:ext cx="5365138" cy="372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Readings are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reasonable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57068C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1~3 chapters (articles) per class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Supplementary</a:t>
            </a:r>
            <a:r>
              <a:rPr lang="en-US" altLang="en-US" sz="2000" dirty="0">
                <a:latin typeface="Arial" panose="020B0604020202020204" pitchFamily="34" charset="0"/>
              </a:rPr>
              <a:t> readings </a:t>
            </a:r>
            <a:r>
              <a:rPr lang="en-US" altLang="zh-CN" sz="2000" dirty="0">
                <a:latin typeface="Arial" panose="020B0604020202020204" pitchFamily="34" charset="0"/>
              </a:rPr>
              <a:t>posted for some weeks for your reference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Suggestions and recommendations welcome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 sure you complete the reading</a:t>
            </a:r>
            <a:r>
              <a:rPr kumimoji="0" lang="en-US" altLang="en-US" sz="20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PRIOR</a:t>
            </a:r>
            <a:r>
              <a:rPr kumimoji="0" lang="en-US" altLang="en-US" sz="20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class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267B8-E321-A185-DBB3-670B6CF7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81" y="2419117"/>
            <a:ext cx="1759359" cy="2805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A6261-03C2-20FA-944C-9D928F01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041" y="2419117"/>
            <a:ext cx="1845088" cy="2805320"/>
          </a:xfrm>
          <a:prstGeom prst="rect">
            <a:avLst/>
          </a:prstGeom>
        </p:spPr>
      </p:pic>
      <p:pic>
        <p:nvPicPr>
          <p:cNvPr id="3074" name="Picture 2" descr="China's Great Economic Transformation">
            <a:extLst>
              <a:ext uri="{FF2B5EF4-FFF2-40B4-BE49-F238E27FC236}">
                <a16:creationId xmlns:a16="http://schemas.microsoft.com/office/drawing/2014/main" id="{88DBCB5D-0C53-264B-882B-80860438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92" y="2419117"/>
            <a:ext cx="1852897" cy="28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7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BD45E-FB76-EF34-CA48-A1969CFD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6318B-A265-D6A4-467E-92DA5B77F50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Office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E7953-B5F2-EC72-C35B-048A0DA42B7F}"/>
              </a:ext>
            </a:extLst>
          </p:cNvPr>
          <p:cNvSpPr txBox="1"/>
          <p:nvPr/>
        </p:nvSpPr>
        <p:spPr>
          <a:xfrm>
            <a:off x="584200" y="2234684"/>
            <a:ext cx="5511800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10:00am – 12:00 pm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Room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N851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Sign-up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https://jingqian.org/officehour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3B88A-B8DA-FCC0-7292-8AA59AB882B8}"/>
              </a:ext>
            </a:extLst>
          </p:cNvPr>
          <p:cNvSpPr txBox="1"/>
          <p:nvPr/>
        </p:nvSpPr>
        <p:spPr>
          <a:xfrm>
            <a:off x="6692900" y="2234684"/>
            <a:ext cx="4997450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appointment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office hours available </a:t>
            </a: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quizzes</a:t>
            </a:r>
          </a:p>
        </p:txBody>
      </p:sp>
    </p:spTree>
    <p:extLst>
      <p:ext uri="{BB962C8B-B14F-4D97-AF65-F5344CB8AC3E}">
        <p14:creationId xmlns:p14="http://schemas.microsoft.com/office/powerpoint/2010/main" val="34314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-1" y="2967335"/>
            <a:ext cx="9988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Course Requirements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Course Requirements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D04B858-549C-0317-E216-AD69E1097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2323821"/>
            <a:ext cx="10631214" cy="254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 Attendance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and Participation: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10%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57068C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800" b="1" dirty="0">
                <a:solidFill>
                  <a:srgbClr val="57068C"/>
                </a:solidFill>
                <a:latin typeface="Arial" panose="020B0604020202020204" pitchFamily="34" charset="0"/>
              </a:rPr>
              <a:t>Quizzes </a:t>
            </a:r>
            <a:r>
              <a:rPr lang="en-US" altLang="zh-CN" sz="2800" dirty="0">
                <a:latin typeface="Arial" panose="020B0604020202020204" pitchFamily="34" charset="0"/>
              </a:rPr>
              <a:t>(one per module): </a:t>
            </a:r>
            <a:r>
              <a:rPr lang="en-US" altLang="zh-CN" sz="2800" b="1" dirty="0">
                <a:solidFill>
                  <a:srgbClr val="57068C"/>
                </a:solidFill>
                <a:latin typeface="Arial" panose="020B0604020202020204" pitchFamily="34" charset="0"/>
              </a:rPr>
              <a:t>40%</a:t>
            </a:r>
            <a:endParaRPr lang="en-US" altLang="en-US" sz="2800" b="1" dirty="0">
              <a:solidFill>
                <a:srgbClr val="57068C"/>
              </a:solidFill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Group Project: 50%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57068C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C3C1-038A-175D-5D00-C7C0BC25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66054-CD60-CBF3-534E-A31752A37CDE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</a:rPr>
              <a:t>Class Attendance and Participation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4B35DCE-3059-E9AF-5C80-5B60DD29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7" y="1262963"/>
            <a:ext cx="10546081" cy="28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This is a </a:t>
            </a: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BIG</a:t>
            </a:r>
            <a:r>
              <a:rPr lang="en-US" altLang="en-US" sz="2000" dirty="0">
                <a:latin typeface="Arial" panose="020B0604020202020204" pitchFamily="34" charset="0"/>
              </a:rPr>
              <a:t> class (NYUSH standard)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aseline="0" dirty="0">
                <a:solidFill>
                  <a:srgbClr val="57068C"/>
                </a:solidFill>
                <a:latin typeface="Arial" panose="020B0604020202020204" pitchFamily="34" charset="0"/>
              </a:rPr>
              <a:t>Attendance</a:t>
            </a:r>
            <a:r>
              <a:rPr lang="en-US" altLang="en-US" sz="2000" baseline="0" dirty="0">
                <a:latin typeface="Arial" panose="020B0604020202020204" pitchFamily="34" charset="0"/>
              </a:rPr>
              <a:t>, </a:t>
            </a:r>
            <a:r>
              <a:rPr lang="en-US" altLang="en-US" sz="2000" baseline="0" dirty="0">
                <a:solidFill>
                  <a:srgbClr val="57068C"/>
                </a:solidFill>
                <a:latin typeface="Arial" panose="020B0604020202020204" pitchFamily="34" charset="0"/>
              </a:rPr>
              <a:t>punctuality</a:t>
            </a:r>
            <a:r>
              <a:rPr lang="en-US" altLang="en-US" sz="2000" baseline="0" dirty="0">
                <a:latin typeface="Arial" panose="020B0604020202020204" pitchFamily="34" charset="0"/>
              </a:rPr>
              <a:t>, preparation, </a:t>
            </a:r>
            <a:r>
              <a:rPr lang="en-US" altLang="en-US" sz="2000" baseline="0" dirty="0">
                <a:solidFill>
                  <a:srgbClr val="57068C"/>
                </a:solidFill>
                <a:latin typeface="Arial" panose="020B0604020202020204" pitchFamily="34" charset="0"/>
              </a:rPr>
              <a:t>basic</a:t>
            </a:r>
            <a:r>
              <a:rPr lang="en-US" altLang="en-US" sz="2000" baseline="0" dirty="0">
                <a:latin typeface="Arial" panose="020B0604020202020204" pitchFamily="34" charset="0"/>
              </a:rPr>
              <a:t> engagement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Sign-in before class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aseline="0" dirty="0">
                <a:latin typeface="Arial" panose="020B0604020202020204" pitchFamily="34" charset="0"/>
              </a:rPr>
              <a:t>Absences needs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instructor approval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aseline="0" dirty="0">
                <a:latin typeface="Arial" panose="020B0604020202020204" pitchFamily="34" charset="0"/>
              </a:rPr>
              <a:t>First</a:t>
            </a:r>
            <a:r>
              <a:rPr lang="en-US" altLang="en-US" sz="2000" dirty="0">
                <a:latin typeface="Arial" panose="020B0604020202020204" pitchFamily="34" charset="0"/>
              </a:rPr>
              <a:t> unexcused absence exempted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aseline="0" dirty="0">
                <a:latin typeface="Arial" panose="020B0604020202020204" pitchFamily="34" charset="0"/>
              </a:rPr>
              <a:t>Applies to all </a:t>
            </a:r>
            <a:r>
              <a:rPr lang="en-US" altLang="en-US" sz="2000" baseline="0" dirty="0">
                <a:solidFill>
                  <a:srgbClr val="57068C"/>
                </a:solidFill>
                <a:latin typeface="Arial" panose="020B0604020202020204" pitchFamily="34" charset="0"/>
              </a:rPr>
              <a:t>guest lectures </a:t>
            </a:r>
            <a:r>
              <a:rPr lang="en-US" altLang="en-US" sz="2000" baseline="0" dirty="0">
                <a:latin typeface="Arial" panose="020B0604020202020204" pitchFamily="34" charset="0"/>
              </a:rPr>
              <a:t>and </a:t>
            </a:r>
            <a:r>
              <a:rPr lang="en-US" altLang="en-US" sz="2000" baseline="0" dirty="0">
                <a:solidFill>
                  <a:srgbClr val="57068C"/>
                </a:solidFill>
                <a:latin typeface="Arial" panose="020B0604020202020204" pitchFamily="34" charset="0"/>
              </a:rPr>
              <a:t>field trip</a:t>
            </a: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attendances </a:t>
            </a:r>
            <a:endParaRPr lang="en-US" altLang="en-US" sz="2000" baseline="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C81BB-D5E7-2BA2-1E0C-100E2C69FED3}"/>
              </a:ext>
            </a:extLst>
          </p:cNvPr>
          <p:cNvSpPr txBox="1"/>
          <p:nvPr/>
        </p:nvSpPr>
        <p:spPr>
          <a:xfrm>
            <a:off x="618307" y="4388374"/>
            <a:ext cx="8638903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You are expected to:</a:t>
            </a:r>
            <a:endParaRPr lang="en-US" sz="2000" b="1" dirty="0">
              <a:solidFill>
                <a:srgbClr val="57068C"/>
              </a:solidFill>
              <a:effectLst/>
            </a:endParaRPr>
          </a:p>
          <a:p>
            <a:pPr marL="285750" indent="-285750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Arrive </a:t>
            </a:r>
            <a:r>
              <a:rPr lang="en-US" sz="2000" b="0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on time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remain for the full class session.</a:t>
            </a: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Complete assigned </a:t>
            </a:r>
            <a:r>
              <a:rPr lang="en-US" sz="2000" b="0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readings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materials before class.</a:t>
            </a:r>
          </a:p>
          <a:p>
            <a:pPr marL="285750" indent="-285750" algn="just" rtl="0" fontAlgn="base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Demonstrate </a:t>
            </a:r>
            <a:r>
              <a:rPr lang="en-US" sz="2000" b="0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basic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engagement during class (e.g., attentiveness, responding to occasional in-class questions or activities).</a:t>
            </a:r>
          </a:p>
        </p:txBody>
      </p:sp>
    </p:spTree>
    <p:extLst>
      <p:ext uri="{BB962C8B-B14F-4D97-AF65-F5344CB8AC3E}">
        <p14:creationId xmlns:p14="http://schemas.microsoft.com/office/powerpoint/2010/main" val="40183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65B5-F948-37BD-7A5D-E64BA31B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83B10B-909A-B74F-8B3E-36137B002CED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</a:rPr>
              <a:t>Class Attendance and Participation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9CFF0-61C3-C357-727B-7E417C3DEA7B}"/>
              </a:ext>
            </a:extLst>
          </p:cNvPr>
          <p:cNvSpPr txBox="1"/>
          <p:nvPr/>
        </p:nvSpPr>
        <p:spPr>
          <a:xfrm>
            <a:off x="452845" y="1793220"/>
            <a:ext cx="3657602" cy="281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b="1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Exceptional: 10%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Full attendance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On-time arrival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 &amp; constructive engagement beyond baseline expectations</a:t>
            </a:r>
            <a:endParaRPr lang="en-US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694E7-9DD4-986B-0871-45A0C1C2148C}"/>
              </a:ext>
            </a:extLst>
          </p:cNvPr>
          <p:cNvSpPr txBox="1"/>
          <p:nvPr/>
        </p:nvSpPr>
        <p:spPr>
          <a:xfrm>
            <a:off x="4267199" y="1793220"/>
            <a:ext cx="3657602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b="1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Meets Expectations: 9%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(near) Full attendance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On-time arrival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Completion of required readings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Consistent &amp; basic engagement during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98CC-1598-6DB3-4FE7-998CECE4093B}"/>
              </a:ext>
            </a:extLst>
          </p:cNvPr>
          <p:cNvSpPr txBox="1"/>
          <p:nvPr/>
        </p:nvSpPr>
        <p:spPr>
          <a:xfrm>
            <a:off x="8172995" y="1793220"/>
            <a:ext cx="3827415" cy="3718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Needs Improvement</a:t>
            </a:r>
            <a:r>
              <a:rPr lang="en-US" sz="2000" b="1" i="0" u="none" strike="noStrike" dirty="0"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: &lt;9%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Unexcused absence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→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1%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↓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(first exempted)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Unexcused lateness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→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0.5%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↓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(first exempted)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Incompletion of required readings</a:t>
            </a:r>
          </a:p>
          <a:p>
            <a:pPr marL="342900" indent="-342900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Consistent lack of engagement</a:t>
            </a:r>
          </a:p>
        </p:txBody>
      </p:sp>
    </p:spTree>
    <p:extLst>
      <p:ext uri="{BB962C8B-B14F-4D97-AF65-F5344CB8AC3E}">
        <p14:creationId xmlns:p14="http://schemas.microsoft.com/office/powerpoint/2010/main" val="39087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Quizzes (10% * 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F5EF7-76A8-A1CF-E503-4B16EC5AD7B2}"/>
              </a:ext>
            </a:extLst>
          </p:cNvPr>
          <p:cNvSpPr txBox="1"/>
          <p:nvPr/>
        </p:nvSpPr>
        <p:spPr>
          <a:xfrm>
            <a:off x="698499" y="2000250"/>
            <a:ext cx="9966570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Take-home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administered on Brightspace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quiz per module,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cumulative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Quizzes will be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straightforward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(MCQ only)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Covers lecture, required readings, </a:t>
            </a: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lecture, field trip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choose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take the exams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Quiz window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2-3 days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Quiz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8am on Saturday, February 7 to 11:59pm on Monday, February 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A69FA9-2FCB-031D-54F5-D6E03A40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86" y="0"/>
            <a:ext cx="9144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897740-92A6-92E3-3E35-27868996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6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AD1F0-7F09-4351-2653-CED0E49C93A0}"/>
              </a:ext>
            </a:extLst>
          </p:cNvPr>
          <p:cNvSpPr txBox="1"/>
          <p:nvPr/>
        </p:nvSpPr>
        <p:spPr>
          <a:xfrm>
            <a:off x="6305006" y="215928"/>
            <a:ext cx="5021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Tokyo in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A9F26-A8C6-2BD7-886E-4C496DCF37F7}"/>
              </a:ext>
            </a:extLst>
          </p:cNvPr>
          <p:cNvSpPr txBox="1"/>
          <p:nvPr/>
        </p:nvSpPr>
        <p:spPr>
          <a:xfrm>
            <a:off x="1039586" y="215928"/>
            <a:ext cx="5265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Tokyo in 1960</a:t>
            </a:r>
          </a:p>
        </p:txBody>
      </p:sp>
    </p:spTree>
    <p:extLst>
      <p:ext uri="{BB962C8B-B14F-4D97-AF65-F5344CB8AC3E}">
        <p14:creationId xmlns:p14="http://schemas.microsoft.com/office/powerpoint/2010/main" val="40514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30A83-DF86-B169-65B1-D9186EA4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232185-4BF2-18EE-CFAF-D742BEA5A58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Group Project: </a:t>
            </a:r>
          </a:p>
          <a:p>
            <a:pPr algn="ctr"/>
            <a:r>
              <a:rPr lang="en-US" sz="3600" b="1" dirty="0">
                <a:solidFill>
                  <a:srgbClr val="FFFFFF"/>
                </a:solidFill>
              </a:rPr>
              <a:t>Comparative Political Economy Analysis of East Asia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ED6DB-025B-2DD6-A8AD-5AA5E41782EF}"/>
              </a:ext>
            </a:extLst>
          </p:cNvPr>
          <p:cNvSpPr txBox="1"/>
          <p:nvPr/>
        </p:nvSpPr>
        <p:spPr>
          <a:xfrm>
            <a:off x="654538" y="1402373"/>
            <a:ext cx="11004062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Apply analytical frameworks and empirical knowledge from class to read case(s)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36B7F-97DC-21D5-4255-2CFF7800B272}"/>
              </a:ext>
            </a:extLst>
          </p:cNvPr>
          <p:cNvSpPr txBox="1"/>
          <p:nvPr/>
        </p:nvSpPr>
        <p:spPr>
          <a:xfrm>
            <a:off x="654538" y="2245255"/>
            <a:ext cx="8908805" cy="223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Group of 4 students (max 5, with approval)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Each group will examine multiple East Asian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economies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Each student is responsible for one economy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prepare individual mini case study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group will work together to develop a comparative synthesis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47E2F1E-4B2F-85C2-6F45-9F22D096D103}"/>
              </a:ext>
            </a:extLst>
          </p:cNvPr>
          <p:cNvSpPr/>
          <p:nvPr/>
        </p:nvSpPr>
        <p:spPr>
          <a:xfrm>
            <a:off x="9486900" y="3727938"/>
            <a:ext cx="422031" cy="492370"/>
          </a:xfrm>
          <a:prstGeom prst="rightBrace">
            <a:avLst/>
          </a:prstGeom>
          <a:ln w="38100">
            <a:solidFill>
              <a:srgbClr val="5706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74F66-BA00-E1DB-2200-BD17760E4396}"/>
              </a:ext>
            </a:extLst>
          </p:cNvPr>
          <p:cNvSpPr txBox="1"/>
          <p:nvPr/>
        </p:nvSpPr>
        <p:spPr>
          <a:xfrm>
            <a:off x="10064506" y="3740081"/>
            <a:ext cx="198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Report</a:t>
            </a:r>
            <a:endParaRPr lang="en-US" sz="2400" b="1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8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4CFC5-5FDD-6AC2-BB41-C3724822E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ED1D00-66BB-47FD-8EAE-6D35DCF22AE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Group Project: </a:t>
            </a:r>
          </a:p>
          <a:p>
            <a:pPr algn="ctr"/>
            <a:r>
              <a:rPr lang="en-US" sz="3600" b="1" dirty="0">
                <a:solidFill>
                  <a:srgbClr val="FFFFFF"/>
                </a:solidFill>
              </a:rPr>
              <a:t>Comparative Political Economy Analysis of East Asia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370DA-2597-10B5-3F4C-4D21EE5660BD}"/>
              </a:ext>
            </a:extLst>
          </p:cNvPr>
          <p:cNvSpPr txBox="1"/>
          <p:nvPr/>
        </p:nvSpPr>
        <p:spPr>
          <a:xfrm>
            <a:off x="654538" y="1402373"/>
            <a:ext cx="4031761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Component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46926-5EDA-1AE3-A924-D79439544D10}"/>
              </a:ext>
            </a:extLst>
          </p:cNvPr>
          <p:cNvSpPr txBox="1"/>
          <p:nvPr/>
        </p:nvSpPr>
        <p:spPr>
          <a:xfrm>
            <a:off x="654539" y="2245255"/>
            <a:ext cx="4031761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Mini Case Study (20%)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Graded individually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C5990-D022-3E49-755B-E46D73906CC3}"/>
              </a:ext>
            </a:extLst>
          </p:cNvPr>
          <p:cNvSpPr txBox="1"/>
          <p:nvPr/>
        </p:nvSpPr>
        <p:spPr>
          <a:xfrm>
            <a:off x="5600699" y="1402373"/>
            <a:ext cx="5936761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464E0-ABCC-B424-15D7-CEFDCD3222FC}"/>
              </a:ext>
            </a:extLst>
          </p:cNvPr>
          <p:cNvSpPr txBox="1"/>
          <p:nvPr/>
        </p:nvSpPr>
        <p:spPr>
          <a:xfrm>
            <a:off x="5600700" y="2245255"/>
            <a:ext cx="5936761" cy="333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synthesis and collective analysis (20%)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Analytical framing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collective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Presentation (10%)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group members will get the same grade</a:t>
            </a:r>
          </a:p>
        </p:txBody>
      </p:sp>
    </p:spTree>
    <p:extLst>
      <p:ext uri="{BB962C8B-B14F-4D97-AF65-F5344CB8AC3E}">
        <p14:creationId xmlns:p14="http://schemas.microsoft.com/office/powerpoint/2010/main" val="28104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B0F4-DAB9-7A44-C64B-235D83DF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F48FA2-3592-378C-4EDC-BA106A791092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Group Project: </a:t>
            </a:r>
          </a:p>
          <a:p>
            <a:pPr algn="ctr"/>
            <a:r>
              <a:rPr lang="en-US" sz="3600" b="1" dirty="0">
                <a:solidFill>
                  <a:srgbClr val="FFFFFF"/>
                </a:solidFill>
              </a:rPr>
              <a:t>Comparative Political Economy Analysis of East Asia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30CA9-F533-EABB-6E9B-84D2CCE7AB09}"/>
              </a:ext>
            </a:extLst>
          </p:cNvPr>
          <p:cNvSpPr txBox="1"/>
          <p:nvPr/>
        </p:nvSpPr>
        <p:spPr>
          <a:xfrm>
            <a:off x="654538" y="1402373"/>
            <a:ext cx="4031761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Report Component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8C661-EA56-B1D7-8A32-4F10C7EA901E}"/>
              </a:ext>
            </a:extLst>
          </p:cNvPr>
          <p:cNvSpPr txBox="1"/>
          <p:nvPr/>
        </p:nvSpPr>
        <p:spPr>
          <a:xfrm>
            <a:off x="654539" y="2245255"/>
            <a:ext cx="403176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Analytical 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 case studies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Comparative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Note* (not graded)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World count**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2514F-DAED-1356-0F96-40D61DE84E0C}"/>
              </a:ext>
            </a:extLst>
          </p:cNvPr>
          <p:cNvSpPr txBox="1"/>
          <p:nvPr/>
        </p:nvSpPr>
        <p:spPr>
          <a:xfrm>
            <a:off x="5600699" y="1402373"/>
            <a:ext cx="5936761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897AB-9C11-DA7F-9C0B-7E62355A6EEF}"/>
              </a:ext>
            </a:extLst>
          </p:cNvPr>
          <p:cNvSpPr txBox="1"/>
          <p:nvPr/>
        </p:nvSpPr>
        <p:spPr>
          <a:xfrm>
            <a:off x="5600700" y="2245255"/>
            <a:ext cx="5936761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Mini case study: ~800 words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Comparative analysis ~ 2,000 words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Entire report &lt; 6,000 words (7,000 for group of 5)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references does not count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**Include word count for: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individual mini case study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entire report</a:t>
            </a:r>
          </a:p>
        </p:txBody>
      </p:sp>
    </p:spTree>
    <p:extLst>
      <p:ext uri="{BB962C8B-B14F-4D97-AF65-F5344CB8AC3E}">
        <p14:creationId xmlns:p14="http://schemas.microsoft.com/office/powerpoint/2010/main" val="36277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C5D2-7317-4FB2-9966-0955066C2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AE4EB1-52E4-7B1E-6035-5D778FE3045B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Group Project: </a:t>
            </a:r>
          </a:p>
          <a:p>
            <a:pPr algn="ctr"/>
            <a:r>
              <a:rPr lang="en-US" sz="3600" b="1" dirty="0">
                <a:solidFill>
                  <a:srgbClr val="FFFFFF"/>
                </a:solidFill>
              </a:rPr>
              <a:t>Comparative Political Economy Analysis of East Asia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6BB8F-3420-A2C2-B388-0FEA5CD4B53C}"/>
              </a:ext>
            </a:extLst>
          </p:cNvPr>
          <p:cNvSpPr txBox="1"/>
          <p:nvPr/>
        </p:nvSpPr>
        <p:spPr>
          <a:xfrm>
            <a:off x="654538" y="1402373"/>
            <a:ext cx="5192346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Formatting Requirement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4AECB-880E-798E-CBC3-AE6574E5C885}"/>
              </a:ext>
            </a:extLst>
          </p:cNvPr>
          <p:cNvSpPr txBox="1"/>
          <p:nvPr/>
        </p:nvSpPr>
        <p:spPr>
          <a:xfrm>
            <a:off x="654539" y="2245255"/>
            <a:ext cx="5192346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Font: Times New Roman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Font size: 12-point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Spacing: Double-spaced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Margins: 1 inch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Citations: Any standard style (be consistent)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A024F-D74F-57CE-AA0F-A477FFA05C9B}"/>
              </a:ext>
            </a:extLst>
          </p:cNvPr>
          <p:cNvSpPr txBox="1"/>
          <p:nvPr/>
        </p:nvSpPr>
        <p:spPr>
          <a:xfrm>
            <a:off x="6796453" y="1402373"/>
            <a:ext cx="4741007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95DF8-8555-3D69-6A8A-D060E63A22F3}"/>
              </a:ext>
            </a:extLst>
          </p:cNvPr>
          <p:cNvSpPr txBox="1"/>
          <p:nvPr/>
        </p:nvSpPr>
        <p:spPr>
          <a:xfrm>
            <a:off x="6796454" y="2245255"/>
            <a:ext cx="4741007" cy="222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Group formation completed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16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Office hour w/ instructor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4 &amp; May 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Presentations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10 (11:59PM)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report due</a:t>
            </a:r>
          </a:p>
        </p:txBody>
      </p:sp>
    </p:spTree>
    <p:extLst>
      <p:ext uri="{BB962C8B-B14F-4D97-AF65-F5344CB8AC3E}">
        <p14:creationId xmlns:p14="http://schemas.microsoft.com/office/powerpoint/2010/main" val="27904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</a:rPr>
              <a:t>Grading of Assignments</a:t>
            </a:r>
            <a:endParaRPr lang="en-US" sz="44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4C9E8A-0403-2FE6-9839-B9B34521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30754"/>
              </p:ext>
            </p:extLst>
          </p:nvPr>
        </p:nvGraphicFramePr>
        <p:xfrm>
          <a:off x="1447395" y="1734661"/>
          <a:ext cx="9044152" cy="34747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5929937">
                  <a:extLst>
                    <a:ext uri="{9D8B030D-6E8A-4147-A177-3AD203B41FA5}">
                      <a16:colId xmlns:a16="http://schemas.microsoft.com/office/drawing/2014/main" val="2946656760"/>
                    </a:ext>
                  </a:extLst>
                </a:gridCol>
                <a:gridCol w="3114215">
                  <a:extLst>
                    <a:ext uri="{9D8B030D-6E8A-4147-A177-3AD203B41FA5}">
                      <a16:colId xmlns:a16="http://schemas.microsoft.com/office/drawing/2014/main" val="54415785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Assignments/Activities</a:t>
                      </a:r>
                      <a:endParaRPr lang="en-US" sz="3600" dirty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of Final Grade</a:t>
                      </a:r>
                      <a:endParaRPr lang="en-US" sz="360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2310926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Attendance and Participation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en-US" sz="3600" b="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5425395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Quizzes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en-US" sz="3600" b="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689280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Project Mini Case Study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841015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Project Report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6580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just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Project Presentation</a:t>
                      </a:r>
                      <a:endParaRPr lang="en-US" sz="3600" b="0">
                        <a:effectLst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en-US" sz="3600" b="0" dirty="0">
                        <a:effectLst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90765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7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Class Policies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1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No Late Assignment &amp; No Re-grading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4F6A7-5D96-B2FF-C5F5-93E9A0146C8D}"/>
              </a:ext>
            </a:extLst>
          </p:cNvPr>
          <p:cNvSpPr txBox="1"/>
          <p:nvPr/>
        </p:nvSpPr>
        <p:spPr>
          <a:xfrm>
            <a:off x="887023" y="1757619"/>
            <a:ext cx="5577168" cy="245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Late Assignment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quiz attempt allowed outside quiz window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report accepted after report due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Re-grading</a:t>
            </a:r>
          </a:p>
        </p:txBody>
      </p:sp>
    </p:spTree>
    <p:extLst>
      <p:ext uri="{BB962C8B-B14F-4D97-AF65-F5344CB8AC3E}">
        <p14:creationId xmlns:p14="http://schemas.microsoft.com/office/powerpoint/2010/main" val="227398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</a:rPr>
              <a:t>Attendance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E9E4D-64CF-E587-0949-B027D7A2B2B6}"/>
              </a:ext>
            </a:extLst>
          </p:cNvPr>
          <p:cNvSpPr txBox="1"/>
          <p:nvPr/>
        </p:nvSpPr>
        <p:spPr>
          <a:xfrm>
            <a:off x="867104" y="1644869"/>
            <a:ext cx="6195927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No excuse needed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Reasonable explanation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456B4-93F4-B8FA-D296-BA061CAD5E28}"/>
              </a:ext>
            </a:extLst>
          </p:cNvPr>
          <p:cNvSpPr txBox="1"/>
          <p:nvPr/>
        </p:nvSpPr>
        <p:spPr>
          <a:xfrm>
            <a:off x="5544642" y="5002924"/>
            <a:ext cx="56290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 apply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 notice required/encouraged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 is crucial for </a:t>
            </a:r>
            <a:r>
              <a:rPr lang="en-US" sz="2000" i="1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class</a:t>
            </a:r>
            <a:endParaRPr lang="en-US" sz="2000" i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Technology in the classroom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65888-A2FB-BC90-4308-08F49FBBF58F}"/>
              </a:ext>
            </a:extLst>
          </p:cNvPr>
          <p:cNvSpPr txBox="1"/>
          <p:nvPr/>
        </p:nvSpPr>
        <p:spPr>
          <a:xfrm>
            <a:off x="3329056" y="5962764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Bottomline: Respectful Use</a:t>
            </a:r>
          </a:p>
        </p:txBody>
      </p:sp>
      <p:pic>
        <p:nvPicPr>
          <p:cNvPr id="2050" name="Picture 2" descr="Laptop Device Icon Office Appliances For Stock Stock Illustration -  Download Image Now - Laptop, Icon Symbol, Computer - iStock">
            <a:extLst>
              <a:ext uri="{FF2B5EF4-FFF2-40B4-BE49-F238E27FC236}">
                <a16:creationId xmlns:a16="http://schemas.microsoft.com/office/drawing/2014/main" id="{21F3B1C3-7977-C3C3-9FB0-77EFF559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" y="117190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ll phone - Free technology icons">
            <a:extLst>
              <a:ext uri="{FF2B5EF4-FFF2-40B4-BE49-F238E27FC236}">
                <a16:creationId xmlns:a16="http://schemas.microsoft.com/office/drawing/2014/main" id="{010993C2-931B-F8D8-3E71-FE5D8BD93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7" y="306625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intendo switch - Free entertainment icons">
            <a:extLst>
              <a:ext uri="{FF2B5EF4-FFF2-40B4-BE49-F238E27FC236}">
                <a16:creationId xmlns:a16="http://schemas.microsoft.com/office/drawing/2014/main" id="{AD1C69C3-845B-5EB5-AF23-FF8B3FE9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" y="45033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2DE4E28-6FC1-B1F1-8904-02DB20B3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41" y="1817676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23D2104D-8B7D-2E14-5FA3-BBA6BB0A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24" y="1817676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A4A660C3-5947-AF66-B6D9-FC16E345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60" y="4002551"/>
            <a:ext cx="103088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DA4FE5E-55A4-5F09-6795-E4870AD4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24" y="4002551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heckmark - Free ui icons">
            <a:extLst>
              <a:ext uri="{FF2B5EF4-FFF2-40B4-BE49-F238E27FC236}">
                <a16:creationId xmlns:a16="http://schemas.microsoft.com/office/drawing/2014/main" id="{A8BFED44-0BE3-2DA5-5FC9-382516D3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34" y="16238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No Symbol Images - Free Download on Freepik">
            <a:extLst>
              <a:ext uri="{FF2B5EF4-FFF2-40B4-BE49-F238E27FC236}">
                <a16:creationId xmlns:a16="http://schemas.microsoft.com/office/drawing/2014/main" id="{0F4CC058-A39F-515A-D463-7D7728E2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62" y="4960599"/>
            <a:ext cx="11425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Yellow question mark and question icon (png symbol)">
            <a:extLst>
              <a:ext uri="{FF2B5EF4-FFF2-40B4-BE49-F238E27FC236}">
                <a16:creationId xmlns:a16="http://schemas.microsoft.com/office/drawing/2014/main" id="{26C001EF-15F2-C7AC-850C-989ECA5A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34" y="3213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8" descr="Checkmark - Free ui icons">
            <a:extLst>
              <a:ext uri="{FF2B5EF4-FFF2-40B4-BE49-F238E27FC236}">
                <a16:creationId xmlns:a16="http://schemas.microsoft.com/office/drawing/2014/main" id="{0775B704-BD7F-5EB1-EF5F-AF8875A4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543" y="195483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Checkmark - Free ui icons">
            <a:extLst>
              <a:ext uri="{FF2B5EF4-FFF2-40B4-BE49-F238E27FC236}">
                <a16:creationId xmlns:a16="http://schemas.microsoft.com/office/drawing/2014/main" id="{0997E50F-7A69-E09C-876A-B594CBA8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287" y="196341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8" descr="Checkmark - Free ui icons">
            <a:extLst>
              <a:ext uri="{FF2B5EF4-FFF2-40B4-BE49-F238E27FC236}">
                <a16:creationId xmlns:a16="http://schemas.microsoft.com/office/drawing/2014/main" id="{E7B4A04B-E4F7-8D23-7F23-D25CC80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77" y="41282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0" descr="No Symbol Images - Free Download on Freepik">
            <a:extLst>
              <a:ext uri="{FF2B5EF4-FFF2-40B4-BE49-F238E27FC236}">
                <a16:creationId xmlns:a16="http://schemas.microsoft.com/office/drawing/2014/main" id="{8CAEAE1D-4512-A0F6-1C5D-3BB796EC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141" y="4187648"/>
            <a:ext cx="11425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</a:rPr>
              <a:t>GenAI</a:t>
            </a:r>
            <a:r>
              <a:rPr lang="en-US" sz="4400" b="1" dirty="0">
                <a:solidFill>
                  <a:srgbClr val="FFFFFF"/>
                </a:solidFill>
              </a:rPr>
              <a:t> policy</a:t>
            </a:r>
          </a:p>
        </p:txBody>
      </p:sp>
      <p:pic>
        <p:nvPicPr>
          <p:cNvPr id="4098" name="Picture 2" descr="Claude 3 VS. ChatGPT VS. Gemini 誰更勝一籌？">
            <a:extLst>
              <a:ext uri="{FF2B5EF4-FFF2-40B4-BE49-F238E27FC236}">
                <a16:creationId xmlns:a16="http://schemas.microsoft.com/office/drawing/2014/main" id="{7E674379-3A9A-AEAB-9714-61215839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8" y="3128963"/>
            <a:ext cx="5094237" cy="26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FCA91-BA12-A750-CA09-6AFA111DE3DD}"/>
              </a:ext>
            </a:extLst>
          </p:cNvPr>
          <p:cNvSpPr txBox="1"/>
          <p:nvPr/>
        </p:nvSpPr>
        <p:spPr>
          <a:xfrm>
            <a:off x="920224" y="2213197"/>
            <a:ext cx="3555782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Policy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mbrace, Not Forbid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nhance, Not Replace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thics &amp; Integrity</a:t>
            </a:r>
          </a:p>
        </p:txBody>
      </p:sp>
      <p:pic>
        <p:nvPicPr>
          <p:cNvPr id="2" name="Picture 2" descr="DeepSeek | AI工具导航">
            <a:extLst>
              <a:ext uri="{FF2B5EF4-FFF2-40B4-BE49-F238E27FC236}">
                <a16:creationId xmlns:a16="http://schemas.microsoft.com/office/drawing/2014/main" id="{08F1AA7F-BFD0-64B9-39C3-5F6C76EA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85" y="1216482"/>
            <a:ext cx="1867902" cy="18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9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DN media">
            <a:extLst>
              <a:ext uri="{FF2B5EF4-FFF2-40B4-BE49-F238E27FC236}">
                <a16:creationId xmlns:a16="http://schemas.microsoft.com/office/drawing/2014/main" id="{1E053B76-1DF6-A83D-3136-933E967F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26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F4BAEA-2622-5F52-1FFB-ABD8C6B01002}"/>
              </a:ext>
            </a:extLst>
          </p:cNvPr>
          <p:cNvSpPr txBox="1"/>
          <p:nvPr/>
        </p:nvSpPr>
        <p:spPr>
          <a:xfrm>
            <a:off x="7036525" y="1365460"/>
            <a:ext cx="5155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Seoul in 1950s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79934-2B62-6789-1F07-F0F382E49E6A}"/>
              </a:ext>
            </a:extLst>
          </p:cNvPr>
          <p:cNvSpPr txBox="1"/>
          <p:nvPr/>
        </p:nvSpPr>
        <p:spPr>
          <a:xfrm>
            <a:off x="7162799" y="4707711"/>
            <a:ext cx="5155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Seoul in 2020s</a:t>
            </a:r>
          </a:p>
        </p:txBody>
      </p:sp>
    </p:spTree>
    <p:extLst>
      <p:ext uri="{BB962C8B-B14F-4D97-AF65-F5344CB8AC3E}">
        <p14:creationId xmlns:p14="http://schemas.microsoft.com/office/powerpoint/2010/main" val="284575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</a:rPr>
              <a:t>GenAI</a:t>
            </a:r>
            <a:r>
              <a:rPr lang="en-US" sz="4400" b="1" dirty="0">
                <a:solidFill>
                  <a:srgbClr val="FFFFFF"/>
                </a:solidFill>
              </a:rPr>
              <a:t>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CA91-BA12-A750-CA09-6AFA111DE3DD}"/>
              </a:ext>
            </a:extLst>
          </p:cNvPr>
          <p:cNvSpPr txBox="1"/>
          <p:nvPr/>
        </p:nvSpPr>
        <p:spPr>
          <a:xfrm>
            <a:off x="992610" y="1386160"/>
            <a:ext cx="3733714" cy="2805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Language checks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thoughts (must revise)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Brainstorm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BE9EC-8AAB-A5A2-5011-10AEDB7A73FB}"/>
              </a:ext>
            </a:extLst>
          </p:cNvPr>
          <p:cNvSpPr txBox="1"/>
          <p:nvPr/>
        </p:nvSpPr>
        <p:spPr>
          <a:xfrm>
            <a:off x="5864973" y="1386160"/>
            <a:ext cx="5696912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Prohibited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Direct submission of AI-generated contents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Sentences, paragraphs, essays,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33992-EB8F-A01C-BCD6-F4BB3D35938F}"/>
              </a:ext>
            </a:extLst>
          </p:cNvPr>
          <p:cNvSpPr txBox="1"/>
          <p:nvPr/>
        </p:nvSpPr>
        <p:spPr>
          <a:xfrm>
            <a:off x="3529467" y="3775600"/>
            <a:ext cx="4778872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Bottomline: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Acknowledge any use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Open discussion of helpful application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3BA7-B4F3-447E-D041-79FA44486532}"/>
              </a:ext>
            </a:extLst>
          </p:cNvPr>
          <p:cNvSpPr txBox="1"/>
          <p:nvPr/>
        </p:nvSpPr>
        <p:spPr>
          <a:xfrm>
            <a:off x="185549" y="5703375"/>
            <a:ext cx="11931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57068C"/>
                </a:solidFill>
                <a:latin typeface="Constantia" panose="02030602050306030303" pitchFamily="18" charset="0"/>
              </a:rPr>
              <a:t>It's nearly impossible to detect with certainty, so I choose to place my trust in each of you.</a:t>
            </a:r>
          </a:p>
        </p:txBody>
      </p:sp>
    </p:spTree>
    <p:extLst>
      <p:ext uri="{BB962C8B-B14F-4D97-AF65-F5344CB8AC3E}">
        <p14:creationId xmlns:p14="http://schemas.microsoft.com/office/powerpoint/2010/main" val="42643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Questions, please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9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6287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thanks mascot Sticker by NYU Shanghai">
            <a:extLst>
              <a:ext uri="{FF2B5EF4-FFF2-40B4-BE49-F238E27FC236}">
                <a16:creationId xmlns:a16="http://schemas.microsoft.com/office/drawing/2014/main" id="{5EEDBC77-B72D-9701-8828-5835ADA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96" y="1512175"/>
            <a:ext cx="3486807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ED97AAE-9207-2D15-5075-22D34F1F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0" y="0"/>
            <a:ext cx="508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6BD074-7289-CAD7-195F-701998D4BCD6}"/>
              </a:ext>
            </a:extLst>
          </p:cNvPr>
          <p:cNvSpPr txBox="1"/>
          <p:nvPr/>
        </p:nvSpPr>
        <p:spPr>
          <a:xfrm>
            <a:off x="5773782" y="1391586"/>
            <a:ext cx="5155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Shanghai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CC5EE-CE10-0AAD-CFB5-F5B3B29386F2}"/>
              </a:ext>
            </a:extLst>
          </p:cNvPr>
          <p:cNvSpPr txBox="1"/>
          <p:nvPr/>
        </p:nvSpPr>
        <p:spPr>
          <a:xfrm>
            <a:off x="9676537" y="1391586"/>
            <a:ext cx="992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7068C"/>
                </a:solidFill>
              </a:rPr>
              <a:t>1996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38965-54A0-E361-C5CD-4FDC0A750532}"/>
              </a:ext>
            </a:extLst>
          </p:cNvPr>
          <p:cNvSpPr txBox="1"/>
          <p:nvPr/>
        </p:nvSpPr>
        <p:spPr>
          <a:xfrm>
            <a:off x="5773782" y="4861951"/>
            <a:ext cx="5155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068C"/>
                </a:solidFill>
              </a:rPr>
              <a:t>Shanghai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A6428-1900-F45A-2A9D-3C4C22E3E4AE}"/>
              </a:ext>
            </a:extLst>
          </p:cNvPr>
          <p:cNvSpPr txBox="1"/>
          <p:nvPr/>
        </p:nvSpPr>
        <p:spPr>
          <a:xfrm>
            <a:off x="9676537" y="4861951"/>
            <a:ext cx="992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7068C"/>
                </a:solidFill>
              </a:rPr>
              <a:t>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42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2) Regional rugby – “It's the representation, stupid”… | The VIET GWENT  blog">
            <a:extLst>
              <a:ext uri="{FF2B5EF4-FFF2-40B4-BE49-F238E27FC236}">
                <a16:creationId xmlns:a16="http://schemas.microsoft.com/office/drawing/2014/main" id="{C4F16005-12B8-9E29-FEEF-11314D68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397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9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8CDEA-4507-CF4A-4AB7-B8D585CCE26A}"/>
              </a:ext>
            </a:extLst>
          </p:cNvPr>
          <p:cNvSpPr txBox="1"/>
          <p:nvPr/>
        </p:nvSpPr>
        <p:spPr>
          <a:xfrm>
            <a:off x="2425700" y="2767280"/>
            <a:ext cx="7616572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7030A0"/>
                </a:solidFill>
              </a:rPr>
              <a:t>It’s the politics.</a:t>
            </a:r>
          </a:p>
        </p:txBody>
      </p:sp>
    </p:spTree>
    <p:extLst>
      <p:ext uri="{BB962C8B-B14F-4D97-AF65-F5344CB8AC3E}">
        <p14:creationId xmlns:p14="http://schemas.microsoft.com/office/powerpoint/2010/main" val="15869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Introduction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6384A-7B48-31A9-E4F5-EE9A64E3B91F}"/>
              </a:ext>
            </a:extLst>
          </p:cNvPr>
          <p:cNvSpPr txBox="1"/>
          <p:nvPr/>
        </p:nvSpPr>
        <p:spPr>
          <a:xfrm>
            <a:off x="493985" y="415157"/>
            <a:ext cx="452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7068C"/>
                </a:solidFill>
              </a:rPr>
              <a:t>Who is this guy?</a:t>
            </a:r>
          </a:p>
        </p:txBody>
      </p:sp>
      <p:pic>
        <p:nvPicPr>
          <p:cNvPr id="6" name="Picture 5" descr="Blue writing on a black background&#10;&#10;Description automatically generated">
            <a:extLst>
              <a:ext uri="{FF2B5EF4-FFF2-40B4-BE49-F238E27FC236}">
                <a16:creationId xmlns:a16="http://schemas.microsoft.com/office/drawing/2014/main" id="{652D96C1-1230-039F-6CE1-E986BDDE0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5" y="4253676"/>
            <a:ext cx="3825767" cy="122314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044FE1-4852-6CF0-F3AE-0C690924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5" y="2328165"/>
            <a:ext cx="4127377" cy="11151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D99B27-69C3-E113-A4E7-3C370563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37" y="1775650"/>
            <a:ext cx="3400097" cy="11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20417701-7846-43AC-E002-A217C4844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21" y="3676927"/>
            <a:ext cx="3288414" cy="644529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61C48F8-1EB9-5498-E053-32F67EC8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24" y="4994219"/>
            <a:ext cx="4204796" cy="8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ouple of men in graduation gowns&#10;&#10;Description automatically generated">
            <a:extLst>
              <a:ext uri="{FF2B5EF4-FFF2-40B4-BE49-F238E27FC236}">
                <a16:creationId xmlns:a16="http://schemas.microsoft.com/office/drawing/2014/main" id="{EBA1002B-B66B-4DA2-38B6-4C991F27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47" y="1345526"/>
            <a:ext cx="3301845" cy="4952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99923-9B81-2DAE-A3A1-94498C76352D}"/>
              </a:ext>
            </a:extLst>
          </p:cNvPr>
          <p:cNvSpPr txBox="1"/>
          <p:nvPr/>
        </p:nvSpPr>
        <p:spPr>
          <a:xfrm>
            <a:off x="493985" y="6298294"/>
            <a:ext cx="35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</a:t>
            </a:r>
            <a:r>
              <a:rPr lang="en-US" dirty="0">
                <a:hlinkClick r:id="rId9"/>
              </a:rPr>
              <a:t>https://jingqian.org/</a:t>
            </a:r>
            <a:r>
              <a:rPr lang="en-US" dirty="0"/>
              <a:t> for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633AD-80DA-1C71-D8A2-DAC4E12086E0}"/>
              </a:ext>
            </a:extLst>
          </p:cNvPr>
          <p:cNvSpPr txBox="1"/>
          <p:nvPr/>
        </p:nvSpPr>
        <p:spPr>
          <a:xfrm>
            <a:off x="493985" y="1225552"/>
            <a:ext cx="1666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7068C"/>
                </a:solidFill>
              </a:rPr>
              <a:t>Jing Qian</a:t>
            </a:r>
          </a:p>
          <a:p>
            <a:r>
              <a:rPr lang="zh-CN" altLang="en-US" sz="2400" dirty="0">
                <a:solidFill>
                  <a:srgbClr val="57068C"/>
                </a:solidFill>
              </a:rPr>
              <a:t>钱璟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1283</Words>
  <Application>Microsoft Office PowerPoint</Application>
  <PresentationFormat>Widescreen</PresentationFormat>
  <Paragraphs>260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 Body</vt:lpstr>
      <vt:lpstr>Aptos</vt:lpstr>
      <vt:lpstr>Aptos Display</vt:lpstr>
      <vt:lpstr>Arial</vt:lpstr>
      <vt:lpstr>Century Gothic</vt:lpstr>
      <vt:lpstr>Constantia</vt:lpstr>
      <vt:lpstr>1_NYU Master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Qian</dc:creator>
  <cp:lastModifiedBy>Jing Qian</cp:lastModifiedBy>
  <cp:revision>96</cp:revision>
  <dcterms:created xsi:type="dcterms:W3CDTF">2025-02-03T02:24:51Z</dcterms:created>
  <dcterms:modified xsi:type="dcterms:W3CDTF">2026-01-19T07:21:59Z</dcterms:modified>
</cp:coreProperties>
</file>